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6" r:id="rId2"/>
    <p:sldMasterId id="2147483763" r:id="rId3"/>
  </p:sldMasterIdLst>
  <p:notesMasterIdLst>
    <p:notesMasterId r:id="rId38"/>
  </p:notesMasterIdLst>
  <p:handoutMasterIdLst>
    <p:handoutMasterId r:id="rId39"/>
  </p:handoutMasterIdLst>
  <p:sldIdLst>
    <p:sldId id="328" r:id="rId4"/>
    <p:sldId id="344" r:id="rId5"/>
    <p:sldId id="343" r:id="rId6"/>
    <p:sldId id="345" r:id="rId7"/>
    <p:sldId id="347" r:id="rId8"/>
    <p:sldId id="348" r:id="rId9"/>
    <p:sldId id="349" r:id="rId10"/>
    <p:sldId id="350" r:id="rId11"/>
    <p:sldId id="351" r:id="rId12"/>
    <p:sldId id="352" r:id="rId13"/>
    <p:sldId id="379" r:id="rId14"/>
    <p:sldId id="377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74" r:id="rId23"/>
    <p:sldId id="362" r:id="rId24"/>
    <p:sldId id="363" r:id="rId25"/>
    <p:sldId id="364" r:id="rId26"/>
    <p:sldId id="365" r:id="rId27"/>
    <p:sldId id="366" r:id="rId28"/>
    <p:sldId id="380" r:id="rId29"/>
    <p:sldId id="378" r:id="rId30"/>
    <p:sldId id="375" r:id="rId31"/>
    <p:sldId id="370" r:id="rId32"/>
    <p:sldId id="371" r:id="rId33"/>
    <p:sldId id="372" r:id="rId34"/>
    <p:sldId id="373" r:id="rId35"/>
    <p:sldId id="338" r:id="rId36"/>
    <p:sldId id="33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7F32"/>
    <a:srgbClr val="59BA55"/>
    <a:srgbClr val="038AC4"/>
    <a:srgbClr val="1F2224"/>
    <a:srgbClr val="EAE426"/>
    <a:srgbClr val="59B955"/>
    <a:srgbClr val="FF7F55"/>
    <a:srgbClr val="1F2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7"/>
    <p:restoredTop sz="94856"/>
  </p:normalViewPr>
  <p:slideViewPr>
    <p:cSldViewPr snapToObjects="1">
      <p:cViewPr varScale="1">
        <p:scale>
          <a:sx n="85" d="100"/>
          <a:sy n="85" d="100"/>
        </p:scale>
        <p:origin x="1038" y="126"/>
      </p:cViewPr>
      <p:guideLst/>
    </p:cSldViewPr>
  </p:slideViewPr>
  <p:outlineViewPr>
    <p:cViewPr>
      <p:scale>
        <a:sx n="33" d="100"/>
        <a:sy n="33" d="100"/>
      </p:scale>
      <p:origin x="0" y="-7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"/>
    </p:cViewPr>
  </p:sorterViewPr>
  <p:notesViewPr>
    <p:cSldViewPr snapToObjects="1" showGuides="1">
      <p:cViewPr varScale="1">
        <p:scale>
          <a:sx n="69" d="100"/>
          <a:sy n="69" d="100"/>
        </p:scale>
        <p:origin x="326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E505-78AE-3A44-9D45-EA3B6F1AAE9A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BD91A-CB99-1649-875A-DC5707513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94D7C-760B-1946-BEA0-768CF909E666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A7D68-7CEE-2141-BBE2-B2F9192BC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0" y="1281215"/>
            <a:ext cx="2908300" cy="9092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3261717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 2 lines CENTERED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1828800" y="2057400"/>
            <a:ext cx="17846443" cy="5562601"/>
            <a:chOff x="-1828800" y="2057400"/>
            <a:chExt cx="17846443" cy="5562601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828800" y="2057400"/>
              <a:ext cx="3505006" cy="5562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210800" y="2209801"/>
              <a:ext cx="5806843" cy="5410200"/>
            </a:xfrm>
            <a:prstGeom prst="rect">
              <a:avLst/>
            </a:prstGeom>
          </p:spPr>
        </p:pic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1" y="5437690"/>
            <a:ext cx="74676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Subtitle goes here if you have one. </a:t>
            </a:r>
          </a:p>
          <a:p>
            <a:pPr lvl="0"/>
            <a:r>
              <a:rPr lang="en-US" dirty="0"/>
              <a:t>It can be up to 2 lines.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81000" y="557772"/>
            <a:ext cx="36576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6192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short bio about this person. Keep it under 200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267200" y="557772"/>
            <a:ext cx="36576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55054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short bio about this person. Keep it under 200 characters. They know what they’re about.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153400" y="557772"/>
            <a:ext cx="3657600" cy="5157228"/>
            <a:chOff x="381000" y="622862"/>
            <a:chExt cx="3581400" cy="515722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6"/>
          <p:cNvSpPr>
            <a:spLocks noGrp="1"/>
          </p:cNvSpPr>
          <p:nvPr>
            <p:ph type="pic" sz="quarter" idx="30" hasCustomPrompt="1"/>
          </p:nvPr>
        </p:nvSpPr>
        <p:spPr>
          <a:xfrm>
            <a:off x="9391650" y="877616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222091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264797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3457153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short bio about this person. Keep it under 200 characters. They know what they’re about.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783276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375891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092378" y="2326177"/>
            <a:ext cx="7966022" cy="302909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large bio about this person. Keep it under 600 characters. They know what they’re about.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209800" y="1011876"/>
            <a:ext cx="3886200" cy="3520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09800" y="1550583"/>
            <a:ext cx="3886200" cy="299493"/>
          </a:xfrm>
          <a:prstGeom prst="rect">
            <a:avLst/>
          </a:prstGeom>
        </p:spPr>
        <p:txBody>
          <a:bodyPr tIns="0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894811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1357318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2318239"/>
            <a:ext cx="4191000" cy="3179271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small bio about this person. Keep it under 300 characters. They know what they’re about. 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14234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891763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1343160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315191"/>
            <a:ext cx="4191000" cy="3182319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81000" y="914400"/>
            <a:ext cx="3657600" cy="4471428"/>
            <a:chOff x="381000" y="622862"/>
            <a:chExt cx="3581400" cy="4471428"/>
          </a:xfrm>
        </p:grpSpPr>
        <p:sp>
          <p:nvSpPr>
            <p:cNvPr id="8" name="Rectangle 7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short bio about this person. Keep it under 200 characters. They know what they’re about.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267200" y="914400"/>
            <a:ext cx="3657600" cy="4471428"/>
            <a:chOff x="381000" y="622862"/>
            <a:chExt cx="3581400" cy="447142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038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3434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3434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4196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short bio about this person. Keep it under 200 characters. They know what they’re about.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153400" y="914400"/>
            <a:ext cx="3657600" cy="4471428"/>
            <a:chOff x="381000" y="622862"/>
            <a:chExt cx="3581400" cy="447142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81000" y="622862"/>
              <a:ext cx="3581400" cy="4471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81000" y="622862"/>
              <a:ext cx="3581400" cy="12710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1194828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229600" y="1621889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305800" y="2465856"/>
            <a:ext cx="33528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short bio about this person. Keep it under 200 characters. They know what they’re about. 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61736B-F031-46DB-AB95-74D0878A276A}"/>
              </a:ext>
            </a:extLst>
          </p:cNvPr>
          <p:cNvSpPr/>
          <p:nvPr userDrawn="1"/>
        </p:nvSpPr>
        <p:spPr>
          <a:xfrm>
            <a:off x="0" y="-304800"/>
            <a:ext cx="12192000" cy="6614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360" y="1916832"/>
            <a:ext cx="11521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92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37493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413" y="2498974"/>
            <a:ext cx="103632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1424" y="4509121"/>
            <a:ext cx="103632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938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92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1911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916832"/>
            <a:ext cx="1152128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4149080"/>
            <a:ext cx="1152128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92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2576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1676400"/>
            <a:ext cx="10515601" cy="426719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edit bullet style</a:t>
            </a:r>
          </a:p>
          <a:p>
            <a:pPr lvl="1"/>
            <a:r>
              <a:rPr lang="en-US" dirty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/>
              <a:t>Second level bullet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156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/>
              <a:t>Click to edit titles. Can be up to 2 lines.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bullet style</a:t>
            </a:r>
          </a:p>
          <a:p>
            <a:pPr lvl="1"/>
            <a:r>
              <a:rPr lang="en-US" dirty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/>
              <a:t>Second level bullet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Paragraph master text style. Paragraph master text style. Paragraph master text style. Paragraph master text style.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3048000"/>
            <a:ext cx="5180903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bullet style</a:t>
            </a:r>
          </a:p>
          <a:p>
            <a:pPr lvl="1"/>
            <a:r>
              <a:rPr lang="en-US" dirty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/>
              <a:t>Second level bullet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1828800"/>
            <a:ext cx="5181601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Paragraph master text style. Paragraph master text style. Paragraph master text style. Paragraph master text style.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7" y="380999"/>
            <a:ext cx="10972106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/>
              <a:t>Click to edit titles. Can be up to 2 lines.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86001" y="2197894"/>
            <a:ext cx="7467600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 2 lines CENTERED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24400" y="5128540"/>
            <a:ext cx="2743200" cy="466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324600" y="1828800"/>
            <a:ext cx="4876800" cy="4114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597" y="380999"/>
            <a:ext cx="10591803" cy="9906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3200" baseline="0">
                <a:latin typeface="Roboto Medium" charset="0"/>
              </a:defRPr>
            </a:lvl2pPr>
            <a:lvl3pPr marL="914400" indent="0">
              <a:buFontTx/>
              <a:buNone/>
              <a:defRPr sz="3200" baseline="0">
                <a:latin typeface="Roboto Medium" charset="0"/>
              </a:defRPr>
            </a:lvl3pPr>
            <a:lvl4pPr marL="1371600" indent="0">
              <a:buFontTx/>
              <a:buNone/>
              <a:defRPr sz="3200" baseline="0">
                <a:latin typeface="Roboto Medium" charset="0"/>
              </a:defRPr>
            </a:lvl4pPr>
            <a:lvl5pPr marL="1828800" indent="0">
              <a:buFontTx/>
              <a:buNone/>
              <a:defRPr sz="3200" baseline="0">
                <a:latin typeface="Roboto Medium" charset="0"/>
              </a:defRPr>
            </a:lvl5pPr>
          </a:lstStyle>
          <a:p>
            <a:pPr lvl="0"/>
            <a:r>
              <a:rPr lang="en-US" dirty="0"/>
              <a:t>Click to edit titles. Can be up to 2 lines.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048000"/>
            <a:ext cx="5334000" cy="28956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.LucidaGrandeUI" charset="0"/>
              <a:buChar char="►"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bullet style</a:t>
            </a:r>
          </a:p>
          <a:p>
            <a:pPr lvl="0"/>
            <a:r>
              <a:rPr lang="en-US" dirty="0"/>
              <a:t>Click to edit bullet style</a:t>
            </a:r>
          </a:p>
          <a:p>
            <a:pPr lvl="1"/>
            <a:r>
              <a:rPr lang="en-US" dirty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/>
              <a:t>Second level bullet style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8AC4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n-US" dirty="0"/>
              <a:t>Second level bullet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138" y="1828800"/>
            <a:ext cx="5321462" cy="1219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Paragraph master text style. Paragraph master text style. Paragraph master text style. Paragraph master text style.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9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Here to enter title (up to 3 lines)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Click here to enter subtitle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Here to enter title (up to 3 lines)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0" y="7171395"/>
            <a:ext cx="4495800" cy="44069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Click here to enter subtitle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438401" y="2455281"/>
            <a:ext cx="7315199" cy="196977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6576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Here to enter title (up to 3 lines)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43000" y="2578100"/>
            <a:ext cx="15750364" cy="4127500"/>
            <a:chOff x="-1143000" y="2578100"/>
            <a:chExt cx="15750364" cy="41275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11564" y="2667000"/>
              <a:ext cx="4495800" cy="3949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143000" y="2578100"/>
              <a:ext cx="2781300" cy="4127500"/>
            </a:xfrm>
            <a:prstGeom prst="rect">
              <a:avLst/>
            </a:prstGeom>
          </p:spPr>
        </p:pic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1" y="5437690"/>
            <a:ext cx="7315200" cy="7980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ctr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Click here to 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60696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it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1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ANY QUESTIONS?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786140"/>
            <a:ext cx="5486400" cy="1308050"/>
          </a:xfrm>
          <a:prstGeom prst="rect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txBody>
          <a:bodyPr wrap="square" lIns="365760" tIns="365760" rIns="365760" bIns="320040" anchor="ctr" anchorCtr="0">
            <a:spAutoFit/>
          </a:bodyPr>
          <a:lstStyle>
            <a:lvl1pPr algn="ctr" fontAlgn="t">
              <a:defRPr sz="4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000" y="6246742"/>
            <a:ext cx="1676400" cy="1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05000" y="685800"/>
            <a:ext cx="8382000" cy="4855524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1584622" cy="515722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2399449" y="1324450"/>
            <a:ext cx="2719792" cy="2637950"/>
          </a:xfrm>
          <a:prstGeom prst="ellipse">
            <a:avLst/>
          </a:prstGeom>
          <a:ln w="1016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897879" y="1121935"/>
            <a:ext cx="4008121" cy="4059665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medium bio about this person. Keep it under 400 characters. They know what they’re about.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006745" y="4343400"/>
            <a:ext cx="35052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06745" y="4770461"/>
            <a:ext cx="35052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43000" y="557772"/>
            <a:ext cx="4648200" cy="5157228"/>
            <a:chOff x="381000" y="622862"/>
            <a:chExt cx="3581400" cy="5157228"/>
          </a:xfrm>
        </p:grpSpPr>
        <p:sp>
          <p:nvSpPr>
            <p:cNvPr id="3" name="Rectangle 2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28384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220980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small bio about this person. Keep it under 300 characters. They know what they’re about.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400800" y="557772"/>
            <a:ext cx="4648200" cy="5157228"/>
            <a:chOff x="381000" y="622862"/>
            <a:chExt cx="3581400" cy="515722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1000" y="622862"/>
              <a:ext cx="3581400" cy="515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36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622862"/>
              <a:ext cx="3581400" cy="2577538"/>
            </a:xfrm>
            <a:prstGeom prst="rect">
              <a:avLst/>
            </a:prstGeom>
            <a:solidFill>
              <a:srgbClr val="59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8096250" y="838200"/>
            <a:ext cx="1257300" cy="1219465"/>
          </a:xfrm>
          <a:prstGeom prst="ellipse">
            <a:avLst/>
          </a:prstGeom>
          <a:ln w="63500">
            <a:solidFill>
              <a:schemeClr val="bg1"/>
            </a:solidFill>
          </a:ln>
        </p:spPr>
        <p:txBody>
          <a:bodyPr wrap="none"/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629400" y="2220910"/>
            <a:ext cx="4191000" cy="3520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629400" y="2672307"/>
            <a:ext cx="4191000" cy="299493"/>
          </a:xfrm>
          <a:prstGeom prst="rect">
            <a:avLst/>
          </a:prstGeom>
        </p:spPr>
        <p:txBody>
          <a:bodyPr tIns="0"/>
          <a:lstStyle>
            <a:lvl1pPr marL="0" indent="0" algn="ctr">
              <a:buNone/>
              <a:defRPr sz="2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Company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3457153"/>
            <a:ext cx="4191000" cy="2040357"/>
          </a:xfrm>
          <a:prstGeom prst="rect">
            <a:avLst/>
          </a:prstGeom>
          <a:noFill/>
          <a:ln w="38100">
            <a:noFill/>
          </a:ln>
        </p:spPr>
        <p:txBody>
          <a:bodyPr wrap="square" lIns="182880" tIns="0" rIns="182880" bIns="9144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636466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2pPr>
          </a:lstStyle>
          <a:p>
            <a:pPr lvl="0"/>
            <a:r>
              <a:rPr lang="en-US" dirty="0"/>
              <a:t>A small bio about this person. Keep it under 300 characters. They know what they’re about.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microsoft.com/office/2007/relationships/hdphoto" Target="../media/hdphoto7.wdp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5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6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emf"/><Relationship Id="rId5" Type="http://schemas.openxmlformats.org/officeDocument/2006/relationships/image" Target="../media/image17.em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9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8" r:id="rId2"/>
    <p:sldLayoutId id="2147483751" r:id="rId3"/>
    <p:sldLayoutId id="2147483753" r:id="rId4"/>
    <p:sldLayoutId id="2147483750" r:id="rId5"/>
    <p:sldLayoutId id="2147483747" r:id="rId6"/>
    <p:sldLayoutId id="2147483746" r:id="rId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 spc="0" baseline="0">
          <a:solidFill>
            <a:schemeClr val="tx1">
              <a:lumMod val="65000"/>
              <a:lumOff val="35000"/>
            </a:schemeClr>
          </a:solidFill>
          <a:latin typeface="Gotham Book" charset="0"/>
          <a:ea typeface="Gotham Book" charset="0"/>
          <a:cs typeface="Gotham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0"/>
                    </a14:imgEffect>
                    <a14:imgEffect>
                      <a14:colorTemperature colorTemp="4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609600" y="6473155"/>
              <a:ext cx="1476366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baseline="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#</a:t>
              </a:r>
              <a:r>
                <a:rPr lang="en-US" sz="1200" b="1" baseline="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SPICEWORLD2017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0370589" y="6511377"/>
              <a:ext cx="1211811" cy="118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0" r:id="rId3"/>
    <p:sldLayoutId id="2147483759" r:id="rId4"/>
    <p:sldLayoutId id="2147483758" r:id="rId5"/>
    <p:sldLayoutId id="2147483757" r:id="rId6"/>
    <p:sldLayoutId id="2147483769" r:id="rId7"/>
    <p:sldLayoutId id="2147483770" r:id="rId8"/>
    <p:sldLayoutId id="2147483771" r:id="rId9"/>
    <p:sldLayoutId id="21474837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273487"/>
            <a:ext cx="12192000" cy="584512"/>
            <a:chOff x="0" y="6273487"/>
            <a:chExt cx="12192000" cy="584512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6273487"/>
              <a:ext cx="12192000" cy="584512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09600" y="6473155"/>
              <a:ext cx="14587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baseline="0" dirty="0">
                  <a:ln>
                    <a:noFill/>
                  </a:ln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#SPICEWORLD2017</a:t>
              </a: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0099622" y="533400"/>
            <a:ext cx="5125227" cy="5615028"/>
            <a:chOff x="10099622" y="522210"/>
            <a:chExt cx="5125227" cy="5615028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0800000">
              <a:off x="10099622" y="2682008"/>
              <a:ext cx="5097319" cy="34552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323006" y="522210"/>
              <a:ext cx="3901843" cy="363532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63200" y="6531577"/>
            <a:ext cx="1447800" cy="1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1" y="3261717"/>
            <a:ext cx="7467600" cy="1231106"/>
          </a:xfrm>
        </p:spPr>
        <p:txBody>
          <a:bodyPr/>
          <a:lstStyle/>
          <a:p>
            <a:r>
              <a:rPr lang="en-US" dirty="0"/>
              <a:t>PowerShell: Paving the Path To Prosperity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3362B-95C0-47C1-BA19-5F8BC4CDC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776A7B-0F2B-49D6-A3B9-AE1C75AE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From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client</a:t>
            </a:r>
          </a:p>
          <a:p>
            <a:pPr marL="0" indent="0">
              <a:buNone/>
            </a:pPr>
            <a:r>
              <a:rPr lang="en-US" dirty="0"/>
              <a:t>      Manage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server</a:t>
            </a:r>
          </a:p>
          <a:p>
            <a:pPr marL="0" indent="0">
              <a:buNone/>
            </a:pPr>
            <a:r>
              <a:rPr lang="en-US" dirty="0"/>
              <a:t>Running on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cloud</a:t>
            </a:r>
          </a:p>
          <a:p>
            <a:pPr marL="0" indent="0">
              <a:buNone/>
            </a:pPr>
            <a:r>
              <a:rPr lang="en-US" dirty="0"/>
              <a:t>Or on-</a:t>
            </a:r>
            <a:r>
              <a:rPr lang="en-US" dirty="0" err="1"/>
              <a:t>prem</a:t>
            </a:r>
            <a:r>
              <a:rPr lang="en-US" dirty="0"/>
              <a:t> using: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hypervisor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storage</a:t>
            </a:r>
          </a:p>
          <a:p>
            <a:pPr marL="0" indent="0">
              <a:buNone/>
            </a:pPr>
            <a:r>
              <a:rPr lang="en-US" dirty="0"/>
              <a:t>            and 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networking</a:t>
            </a:r>
            <a:endParaRPr lang="en-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9DB6C-BCAD-437E-949D-B7489F13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PowerShell: Manager of the Hybrid Cloud</a:t>
            </a:r>
            <a:endParaRPr lang="en-EN" sz="3200" dirty="0"/>
          </a:p>
        </p:txBody>
      </p:sp>
    </p:spTree>
    <p:extLst>
      <p:ext uri="{BB962C8B-B14F-4D97-AF65-F5344CB8AC3E}">
        <p14:creationId xmlns:p14="http://schemas.microsoft.com/office/powerpoint/2010/main" val="414554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B92A9-B267-4C5F-BFBF-818F8ED3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PowerShell Done?</a:t>
            </a:r>
            <a:endParaRPr lang="en-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61797-43E3-4F1B-A10F-143672965C5B}"/>
              </a:ext>
            </a:extLst>
          </p:cNvPr>
          <p:cNvSpPr txBox="1"/>
          <p:nvPr/>
        </p:nvSpPr>
        <p:spPr>
          <a:xfrm>
            <a:off x="5375920" y="2852936"/>
            <a:ext cx="105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NO!</a:t>
            </a:r>
            <a:endParaRPr lang="en-E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3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B92A9-B267-4C5F-BFBF-818F8ED3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Focus</a:t>
            </a:r>
            <a:endParaRPr lang="en-E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0FE24B-990B-4895-8BEF-ADC5A1B5F102}"/>
              </a:ext>
            </a:extLst>
          </p:cNvPr>
          <p:cNvSpPr/>
          <p:nvPr/>
        </p:nvSpPr>
        <p:spPr bwMode="auto">
          <a:xfrm>
            <a:off x="369585" y="2452234"/>
            <a:ext cx="5758283" cy="113035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Windows</a:t>
            </a:r>
            <a:endParaRPr lang="en-EN" sz="24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F2F054-A12C-4B2B-9DA1-0A7990BAB0C6}"/>
              </a:ext>
            </a:extLst>
          </p:cNvPr>
          <p:cNvSpPr/>
          <p:nvPr/>
        </p:nvSpPr>
        <p:spPr bwMode="auto">
          <a:xfrm>
            <a:off x="6294426" y="2452234"/>
            <a:ext cx="5548348" cy="1130352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1">
              <a:defRPr/>
            </a:pPr>
            <a:r>
              <a:rPr lang="en-US" sz="2400" b="1" dirty="0"/>
              <a:t>Cross Platform</a:t>
            </a:r>
            <a:endParaRPr lang="en-E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6610D-01F9-488A-B799-43B57FC5EB9A}"/>
              </a:ext>
            </a:extLst>
          </p:cNvPr>
          <p:cNvSpPr txBox="1"/>
          <p:nvPr/>
        </p:nvSpPr>
        <p:spPr>
          <a:xfrm>
            <a:off x="2348480" y="1665071"/>
            <a:ext cx="1873794" cy="90469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399" b="1" dirty="0">
                <a:solidFill>
                  <a:schemeClr val="bg1"/>
                </a:solidFill>
                <a:latin typeface="Segoe UI Semilight"/>
              </a:rPr>
              <a:t>FROM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14DDB-7FEE-4C33-87F1-09B32BFC0A36}"/>
              </a:ext>
            </a:extLst>
          </p:cNvPr>
          <p:cNvSpPr txBox="1"/>
          <p:nvPr/>
        </p:nvSpPr>
        <p:spPr>
          <a:xfrm>
            <a:off x="8463669" y="1665071"/>
            <a:ext cx="1070112" cy="90469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399" b="1" dirty="0">
                <a:solidFill>
                  <a:schemeClr val="bg1"/>
                </a:solidFill>
                <a:latin typeface="Segoe UI Semilight"/>
              </a:rPr>
              <a:t>TO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876D8C-3B97-413C-847E-2A2268EF9495}"/>
              </a:ext>
            </a:extLst>
          </p:cNvPr>
          <p:cNvSpPr/>
          <p:nvPr/>
        </p:nvSpPr>
        <p:spPr bwMode="auto">
          <a:xfrm>
            <a:off x="369585" y="3641703"/>
            <a:ext cx="5758283" cy="113035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1">
              <a:defRPr/>
            </a:pPr>
            <a:r>
              <a:rPr lang="en-US" sz="2400" b="1" dirty="0">
                <a:solidFill>
                  <a:srgbClr val="FFFFFF"/>
                </a:solidFill>
                <a:cs typeface="Segoe UI Semibold" panose="020B0702040204020203" pitchFamily="34" charset="0"/>
              </a:rPr>
              <a:t>Platform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D6A11C-2362-4D8F-A9D2-6986194ADC6E}"/>
              </a:ext>
            </a:extLst>
          </p:cNvPr>
          <p:cNvSpPr/>
          <p:nvPr/>
        </p:nvSpPr>
        <p:spPr bwMode="auto">
          <a:xfrm>
            <a:off x="6294426" y="3641703"/>
            <a:ext cx="5548348" cy="1130352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1">
              <a:defRPr/>
            </a:pPr>
            <a:r>
              <a:rPr lang="en-US" sz="2400" b="1" dirty="0">
                <a:solidFill>
                  <a:srgbClr val="FFFFFF"/>
                </a:solidFill>
              </a:rPr>
              <a:t>Solutions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09235F-2C5A-4CED-91E1-8C781A71D674}"/>
              </a:ext>
            </a:extLst>
          </p:cNvPr>
          <p:cNvSpPr/>
          <p:nvPr/>
        </p:nvSpPr>
        <p:spPr bwMode="auto">
          <a:xfrm>
            <a:off x="369585" y="4831172"/>
            <a:ext cx="5758283" cy="113035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1">
              <a:defRPr/>
            </a:pPr>
            <a:r>
              <a:rPr lang="en-US" sz="2400" b="1" dirty="0">
                <a:solidFill>
                  <a:srgbClr val="FFFFFF"/>
                </a:solidFill>
              </a:rPr>
              <a:t>Servers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8C4BE9-3CBA-4FAB-A1D3-BEBD60A6A5D5}"/>
              </a:ext>
            </a:extLst>
          </p:cNvPr>
          <p:cNvSpPr/>
          <p:nvPr/>
        </p:nvSpPr>
        <p:spPr bwMode="auto">
          <a:xfrm>
            <a:off x="6294426" y="4831172"/>
            <a:ext cx="5548348" cy="1130352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Services/Applications/Clouds</a:t>
            </a:r>
            <a:endParaRPr lang="en-EN" sz="2400" b="1" dirty="0"/>
          </a:p>
        </p:txBody>
      </p:sp>
    </p:spTree>
    <p:extLst>
      <p:ext uri="{BB962C8B-B14F-4D97-AF65-F5344CB8AC3E}">
        <p14:creationId xmlns:p14="http://schemas.microsoft.com/office/powerpoint/2010/main" val="362038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C5FD0-48E0-413F-AB1E-D10E1F3F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Generalizable pattern behind the details</a:t>
            </a:r>
          </a:p>
          <a:p>
            <a:r>
              <a:rPr lang="en-US" sz="2400" dirty="0"/>
              <a:t>When faced with success:</a:t>
            </a:r>
          </a:p>
          <a:p>
            <a:pPr lvl="1"/>
            <a:r>
              <a:rPr lang="en-US" sz="2000" dirty="0"/>
              <a:t>Incremental change</a:t>
            </a:r>
          </a:p>
          <a:p>
            <a:pPr lvl="1"/>
            <a:r>
              <a:rPr lang="en-US" sz="2000" dirty="0"/>
              <a:t>Transformative change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E045D-7F70-4FC3-84DB-0CD14703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Architects View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425117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34963" y="1916113"/>
          <a:ext cx="11522075" cy="331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025">
                  <a:extLst>
                    <a:ext uri="{9D8B030D-6E8A-4147-A177-3AD203B41FA5}">
                      <a16:colId xmlns:a16="http://schemas.microsoft.com/office/drawing/2014/main" val="2210484032"/>
                    </a:ext>
                  </a:extLst>
                </a:gridCol>
                <a:gridCol w="6433050">
                  <a:extLst>
                    <a:ext uri="{9D8B030D-6E8A-4147-A177-3AD203B41FA5}">
                      <a16:colId xmlns:a16="http://schemas.microsoft.com/office/drawing/2014/main" val="401610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Ubuntu Mono" panose="020B0509030602030204" pitchFamily="49" charset="0"/>
                        </a:rPr>
                        <a:t>Incremental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Ubuntu Mono" panose="020B0509030602030204" pitchFamily="49" charset="0"/>
                        </a:rPr>
                        <a:t>Transformative</a:t>
                      </a: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24561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latin typeface="Ubuntu Mono" panose="020B0509030602030204" pitchFamily="49" charset="0"/>
                        </a:rPr>
                        <a:t>We know the answer, we just need to implement it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>
                          <a:latin typeface="Ubuntu Mono" panose="020B0509030602030204" pitchFamily="49" charset="0"/>
                        </a:rPr>
                        <a:t>We don’t know the answer (or question)</a:t>
                      </a: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95323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latin typeface="Ubuntu Mono" panose="020B0509030602030204" pitchFamily="49" charset="0"/>
                        </a:rPr>
                        <a:t>Sharpen our thinking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>
                          <a:latin typeface="Ubuntu Mono" panose="020B0509030602030204" pitchFamily="49" charset="0"/>
                        </a:rPr>
                        <a:t>New way of thinking</a:t>
                      </a:r>
                    </a:p>
                    <a:p>
                      <a:pPr algn="l"/>
                      <a:endParaRPr lang="en-US" dirty="0">
                        <a:latin typeface="Ubuntu Mono" panose="020B0509030602030204" pitchFamily="49" charset="0"/>
                      </a:endParaRP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2781287540"/>
                  </a:ext>
                </a:extLst>
              </a:tr>
              <a:tr h="653975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latin typeface="Ubuntu Mono" panose="020B0509030602030204" pitchFamily="49" charset="0"/>
                        </a:rPr>
                        <a:t>High probability of success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>
                          <a:latin typeface="Ubuntu Mono" panose="020B0509030602030204" pitchFamily="49" charset="0"/>
                        </a:rPr>
                        <a:t>Failures WILL happen </a:t>
                      </a:r>
                      <a:br>
                        <a:rPr lang="en-US" dirty="0">
                          <a:latin typeface="Ubuntu Mono" panose="020B0509030602030204" pitchFamily="49" charset="0"/>
                        </a:rPr>
                      </a:br>
                      <a:endParaRPr lang="en-US" dirty="0">
                        <a:latin typeface="Ubuntu Mono" panose="020B0509030602030204" pitchFamily="49" charset="0"/>
                      </a:endParaRP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71664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latin typeface="Ubuntu Mono" panose="020B0509030602030204" pitchFamily="49" charset="0"/>
                        </a:rPr>
                        <a:t>Same identity &amp; customers</a:t>
                      </a:r>
                      <a:endParaRPr lang="en-EN" dirty="0">
                        <a:latin typeface="Ubuntu Mono" panose="020B0509030602030204" pitchFamily="49" charset="0"/>
                      </a:endParaRP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>
                          <a:latin typeface="Ubuntu Mono" panose="020B0509030602030204" pitchFamily="49" charset="0"/>
                        </a:rPr>
                        <a:t>New identity &amp; customers </a:t>
                      </a:r>
                    </a:p>
                    <a:p>
                      <a:pPr algn="l"/>
                      <a:endParaRPr lang="en-US" dirty="0">
                        <a:latin typeface="Ubuntu Mono" panose="020B0509030602030204" pitchFamily="49" charset="0"/>
                      </a:endParaRP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145077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latin typeface="Ubuntu Mono" panose="020B0509030602030204" pitchFamily="49" charset="0"/>
                        </a:rPr>
                        <a:t>Team stays intact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buntu Mono" panose="020B0509030602030204" pitchFamily="49" charset="0"/>
                        </a:rPr>
                        <a:t>Not everyone makes it</a:t>
                      </a:r>
                    </a:p>
                    <a:p>
                      <a:pPr algn="l"/>
                      <a:endParaRPr lang="en-US" dirty="0">
                        <a:latin typeface="Ubuntu Mono" panose="020B0509030602030204" pitchFamily="49" charset="0"/>
                      </a:endParaRP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2022169315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3D27C-3275-4CCE-A671-B5CDF5301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1C292F-70D1-4EBE-A9B4-C36E534C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Transformational Changes Are Hard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405925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1E3E1B-B4D3-40B6-A119-5E13C8267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treat it like an incremental change</a:t>
            </a:r>
            <a:endParaRPr lang="en-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621267-7D83-4930-87A8-C4622178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Fail at Transformative Change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31380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ACA9FED2-BA7A-4F66-81D3-620D0554F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321719"/>
            <a:ext cx="5715000" cy="35814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C66E19D-F3F4-4137-9E27-E011DA31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Transformation Requires A Growth Mindset</a:t>
            </a:r>
            <a:endParaRPr lang="en-EN" sz="3200" dirty="0"/>
          </a:p>
        </p:txBody>
      </p:sp>
    </p:spTree>
    <p:extLst>
      <p:ext uri="{BB962C8B-B14F-4D97-AF65-F5344CB8AC3E}">
        <p14:creationId xmlns:p14="http://schemas.microsoft.com/office/powerpoint/2010/main" val="21458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C5FD0-48E0-413F-AB1E-D10E1F3F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Windows GUI         =&gt;  Automation</a:t>
            </a:r>
          </a:p>
          <a:p>
            <a:r>
              <a:rPr lang="en-US" sz="2400" dirty="0" err="1"/>
              <a:t>Mgmt</a:t>
            </a:r>
            <a:r>
              <a:rPr lang="en-US" sz="2400" dirty="0"/>
              <a:t> of Silos       =&gt;  </a:t>
            </a:r>
            <a:r>
              <a:rPr lang="en-US" sz="2400" dirty="0" err="1"/>
              <a:t>Mgmt</a:t>
            </a:r>
            <a:r>
              <a:rPr lang="en-US" sz="2400" dirty="0"/>
              <a:t> of the full portfolio</a:t>
            </a:r>
          </a:p>
          <a:p>
            <a:r>
              <a:rPr lang="en-US" sz="2400" dirty="0"/>
              <a:t>Traditional IT      =&gt;  DevOps</a:t>
            </a:r>
          </a:p>
          <a:p>
            <a:r>
              <a:rPr lang="en-US" sz="2400" dirty="0"/>
              <a:t>On Premises         =&gt;  Cloud</a:t>
            </a:r>
          </a:p>
          <a:p>
            <a:r>
              <a:rPr lang="en-US" sz="2400" dirty="0"/>
              <a:t>Windows PowerShell  =&gt;  Core PowerShell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E045D-7F70-4FC3-84DB-0CD14703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Transformative Change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18267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C292F-70D1-4EBE-A9B4-C36E534C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PowerShell </a:t>
            </a:r>
            <a:br>
              <a:rPr lang="en-US" dirty="0"/>
            </a:br>
            <a:r>
              <a:rPr lang="en-US" dirty="0"/>
              <a:t>is a Transformative Change</a:t>
            </a:r>
            <a:endParaRPr lang="en-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7A99F-B646-4A28-ADF7-58B955372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776A7B-0F2B-49D6-A3B9-AE1C75AE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From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client</a:t>
            </a:r>
          </a:p>
          <a:p>
            <a:pPr marL="0" indent="0">
              <a:buNone/>
            </a:pPr>
            <a:r>
              <a:rPr lang="en-US" dirty="0"/>
              <a:t>      Manage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server</a:t>
            </a:r>
          </a:p>
          <a:p>
            <a:pPr marL="0" indent="0">
              <a:buNone/>
            </a:pPr>
            <a:r>
              <a:rPr lang="en-US" dirty="0"/>
              <a:t>Running on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cloud</a:t>
            </a:r>
          </a:p>
          <a:p>
            <a:pPr marL="0" indent="0">
              <a:buNone/>
            </a:pPr>
            <a:r>
              <a:rPr lang="en-US" dirty="0"/>
              <a:t>Or on-</a:t>
            </a:r>
            <a:r>
              <a:rPr lang="en-US" dirty="0" err="1"/>
              <a:t>prem</a:t>
            </a:r>
            <a:r>
              <a:rPr lang="en-US" dirty="0"/>
              <a:t> using: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hypervisor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storage</a:t>
            </a:r>
          </a:p>
          <a:p>
            <a:pPr marL="0" indent="0">
              <a:buNone/>
            </a:pPr>
            <a:r>
              <a:rPr lang="en-US" dirty="0"/>
              <a:t>            and 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networking</a:t>
            </a:r>
            <a:endParaRPr lang="en-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9DB6C-BCAD-437E-949D-B7489F13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PowerShell: Manager of the Hybrid Cloud</a:t>
            </a:r>
            <a:endParaRPr lang="en-EN" sz="3200" dirty="0"/>
          </a:p>
        </p:txBody>
      </p:sp>
    </p:spTree>
    <p:extLst>
      <p:ext uri="{BB962C8B-B14F-4D97-AF65-F5344CB8AC3E}">
        <p14:creationId xmlns:p14="http://schemas.microsoft.com/office/powerpoint/2010/main" val="16699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6DF980-DE34-4DA3-BEE3-D03B646B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=&gt; GitHub</a:t>
            </a:r>
          </a:p>
          <a:p>
            <a:r>
              <a:rPr lang="en-US" dirty="0"/>
              <a:t>Build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Community Governance &amp; Process</a:t>
            </a:r>
          </a:p>
          <a:p>
            <a:r>
              <a:rPr lang="en-US" dirty="0"/>
              <a:t>Launch partners: AWS, VMware, and Google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402FDD-84A6-4E9F-908F-F989D013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PowerShell is Open Sourced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352492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52EB26-5513-4162-898F-46C2C42D8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676400"/>
            <a:ext cx="11521280" cy="4632920"/>
          </a:xfrm>
        </p:spPr>
        <p:txBody>
          <a:bodyPr/>
          <a:lstStyle/>
          <a:p>
            <a:r>
              <a:rPr lang="en-US" dirty="0"/>
              <a:t>Core .NET</a:t>
            </a:r>
          </a:p>
          <a:p>
            <a:r>
              <a:rPr lang="en-US" dirty="0"/>
              <a:t>Cultural Compatibility</a:t>
            </a:r>
          </a:p>
          <a:p>
            <a:pPr lvl="1"/>
            <a:r>
              <a:rPr lang="en-US" dirty="0"/>
              <a:t>&amp; backgrounding</a:t>
            </a:r>
          </a:p>
          <a:p>
            <a:pPr lvl="1"/>
            <a:r>
              <a:rPr lang="en-US" dirty="0"/>
              <a:t>Case-sensitivity</a:t>
            </a:r>
          </a:p>
          <a:p>
            <a:pPr lvl="1"/>
            <a:r>
              <a:rPr lang="en-US" dirty="0" err="1"/>
              <a:t>Globbing</a:t>
            </a:r>
            <a:r>
              <a:rPr lang="en-US" dirty="0"/>
              <a:t> for native </a:t>
            </a:r>
            <a:r>
              <a:rPr lang="en-US" dirty="0" err="1"/>
              <a:t>cmds</a:t>
            </a:r>
            <a:endParaRPr lang="en-US" dirty="0"/>
          </a:p>
          <a:p>
            <a:pPr lvl="1"/>
            <a:r>
              <a:rPr lang="en-US" dirty="0"/>
              <a:t>File encodings</a:t>
            </a:r>
          </a:p>
          <a:p>
            <a:pPr lvl="1"/>
            <a:r>
              <a:rPr lang="en-US" dirty="0"/>
              <a:t>Aliases</a:t>
            </a:r>
          </a:p>
          <a:p>
            <a:pPr lvl="1"/>
            <a:r>
              <a:rPr lang="en-US" dirty="0"/>
              <a:t>Support for SSH</a:t>
            </a:r>
          </a:p>
          <a:p>
            <a:r>
              <a:rPr lang="en-US" dirty="0"/>
              <a:t>Equal standing with Windows =&gt; VS Code</a:t>
            </a:r>
          </a:p>
          <a:p>
            <a:r>
              <a:rPr lang="en-US" dirty="0"/>
              <a:t>Improve native pipelining</a:t>
            </a:r>
            <a:endParaRPr lang="en-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0FAFD3-430D-46AA-8E66-90DC9034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PowerShell Runs On Linux and Windows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395390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D6DE01-6252-4B91-AA55-EEAC7BA9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916832"/>
            <a:ext cx="6141640" cy="4392488"/>
          </a:xfrm>
        </p:spPr>
        <p:txBody>
          <a:bodyPr/>
          <a:lstStyle/>
          <a:p>
            <a:r>
              <a:rPr lang="en-US" dirty="0"/>
              <a:t>David Wilson and Keith Hill are maintainers </a:t>
            </a:r>
            <a:endParaRPr lang="en-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ECCB0D-A184-47A0-8F62-0AC99E54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OSS: Editor Services &amp; </a:t>
            </a:r>
            <a:r>
              <a:rPr lang="en-US" dirty="0" err="1"/>
              <a:t>VSCode</a:t>
            </a:r>
            <a:r>
              <a:rPr lang="en-US" dirty="0"/>
              <a:t> </a:t>
            </a:r>
            <a:endParaRPr lang="en-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212D3-5892-421F-90D0-A3A2BD2B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400" y="1268760"/>
            <a:ext cx="6460600" cy="5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102CCC-99A6-436E-A3C8-E690B55C3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 enhancements</a:t>
            </a:r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/>
              <a:t>Classes++</a:t>
            </a:r>
          </a:p>
          <a:p>
            <a:pPr lvl="1"/>
            <a:r>
              <a:rPr lang="en-US" dirty="0"/>
              <a:t>PS Script Analyzer</a:t>
            </a:r>
          </a:p>
          <a:p>
            <a:pPr lvl="1"/>
            <a:r>
              <a:rPr lang="en-US" dirty="0"/>
              <a:t>Remote script debugging</a:t>
            </a:r>
          </a:p>
          <a:p>
            <a:pPr lvl="1"/>
            <a:r>
              <a:rPr lang="en-US" dirty="0"/>
              <a:t>DSC resource debugging</a:t>
            </a:r>
            <a:br>
              <a:rPr lang="en-US" dirty="0"/>
            </a:br>
            <a:endParaRPr lang="en-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124F8-5EC4-4159-9EFF-2F52D62C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PowerShell &amp; DevOps	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298039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C4E2FB-6CC3-4527-99BF-9AEFE098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Command Console</a:t>
            </a:r>
          </a:p>
          <a:p>
            <a:r>
              <a:rPr lang="en-US" dirty="0"/>
              <a:t>DSC as Native Azure Configuration</a:t>
            </a:r>
          </a:p>
          <a:p>
            <a:pPr lvl="1"/>
            <a:r>
              <a:rPr lang="en-US" dirty="0"/>
              <a:t>Common Windows &amp; Linux LCM</a:t>
            </a:r>
          </a:p>
          <a:p>
            <a:pPr lvl="1"/>
            <a:r>
              <a:rPr lang="en-US" dirty="0"/>
              <a:t>Multiple LCM instances</a:t>
            </a:r>
          </a:p>
          <a:p>
            <a:pPr lvl="1"/>
            <a:r>
              <a:rPr lang="en-US" dirty="0"/>
              <a:t>Native code LCM for lightweight environments</a:t>
            </a:r>
          </a:p>
          <a:p>
            <a:pPr lvl="1"/>
            <a:r>
              <a:rPr lang="en-US" dirty="0"/>
              <a:t>LCM as a Library</a:t>
            </a:r>
          </a:p>
          <a:p>
            <a:endParaRPr lang="en-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E85E3-56DE-4523-B561-31D18A6B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PowerShell In Azure	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325385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B92A9-B267-4C5F-BFBF-818F8ED3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PowerShell Done?</a:t>
            </a:r>
            <a:endParaRPr lang="en-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61797-43E3-4F1B-A10F-143672965C5B}"/>
              </a:ext>
            </a:extLst>
          </p:cNvPr>
          <p:cNvSpPr txBox="1"/>
          <p:nvPr/>
        </p:nvSpPr>
        <p:spPr>
          <a:xfrm>
            <a:off x="5375920" y="2852936"/>
            <a:ext cx="105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NO!</a:t>
            </a:r>
            <a:endParaRPr lang="en-E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98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B92A9-B267-4C5F-BFBF-818F8ED3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Focus</a:t>
            </a:r>
            <a:endParaRPr lang="en-E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0FE24B-990B-4895-8BEF-ADC5A1B5F102}"/>
              </a:ext>
            </a:extLst>
          </p:cNvPr>
          <p:cNvSpPr/>
          <p:nvPr/>
        </p:nvSpPr>
        <p:spPr bwMode="auto">
          <a:xfrm>
            <a:off x="369585" y="2452234"/>
            <a:ext cx="5758283" cy="113035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</a:t>
            </a:r>
            <a:endParaRPr kumimoji="0" lang="en-E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F2F054-A12C-4B2B-9DA1-0A7990BAB0C6}"/>
              </a:ext>
            </a:extLst>
          </p:cNvPr>
          <p:cNvSpPr/>
          <p:nvPr/>
        </p:nvSpPr>
        <p:spPr bwMode="auto">
          <a:xfrm>
            <a:off x="6294426" y="2452234"/>
            <a:ext cx="5548348" cy="1130352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 Platform</a:t>
            </a:r>
            <a:endParaRPr kumimoji="0" lang="en-E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6610D-01F9-488A-B799-43B57FC5EB9A}"/>
              </a:ext>
            </a:extLst>
          </p:cNvPr>
          <p:cNvSpPr txBox="1"/>
          <p:nvPr/>
        </p:nvSpPr>
        <p:spPr>
          <a:xfrm>
            <a:off x="2348480" y="1665071"/>
            <a:ext cx="1873794" cy="90469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FROM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14DDB-7FEE-4C33-87F1-09B32BFC0A36}"/>
              </a:ext>
            </a:extLst>
          </p:cNvPr>
          <p:cNvSpPr txBox="1"/>
          <p:nvPr/>
        </p:nvSpPr>
        <p:spPr>
          <a:xfrm>
            <a:off x="8463669" y="1665071"/>
            <a:ext cx="1070112" cy="90469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876D8C-3B97-413C-847E-2A2268EF9495}"/>
              </a:ext>
            </a:extLst>
          </p:cNvPr>
          <p:cNvSpPr/>
          <p:nvPr/>
        </p:nvSpPr>
        <p:spPr bwMode="auto">
          <a:xfrm>
            <a:off x="369585" y="3641703"/>
            <a:ext cx="5758283" cy="113035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bold" panose="020B0702040204020203" pitchFamily="34" charset="0"/>
              </a:rPr>
              <a:t>Platform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D6A11C-2362-4D8F-A9D2-6986194ADC6E}"/>
              </a:ext>
            </a:extLst>
          </p:cNvPr>
          <p:cNvSpPr/>
          <p:nvPr/>
        </p:nvSpPr>
        <p:spPr bwMode="auto">
          <a:xfrm>
            <a:off x="6294426" y="3641703"/>
            <a:ext cx="5548348" cy="1130352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09235F-2C5A-4CED-91E1-8C781A71D674}"/>
              </a:ext>
            </a:extLst>
          </p:cNvPr>
          <p:cNvSpPr/>
          <p:nvPr/>
        </p:nvSpPr>
        <p:spPr bwMode="auto">
          <a:xfrm>
            <a:off x="369585" y="4831172"/>
            <a:ext cx="5758283" cy="113035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8C4BE9-3CBA-4FAB-A1D3-BEBD60A6A5D5}"/>
              </a:ext>
            </a:extLst>
          </p:cNvPr>
          <p:cNvSpPr/>
          <p:nvPr/>
        </p:nvSpPr>
        <p:spPr bwMode="auto">
          <a:xfrm>
            <a:off x="6294426" y="4831172"/>
            <a:ext cx="5548348" cy="1130352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Services/Applications/Clouds</a:t>
            </a:r>
            <a:endParaRPr kumimoji="0" lang="en-E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7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776A7B-0F2B-49D6-A3B9-AE1C75AE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From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client</a:t>
            </a:r>
          </a:p>
          <a:p>
            <a:pPr marL="0" indent="0">
              <a:buNone/>
            </a:pPr>
            <a:r>
              <a:rPr lang="en-US" dirty="0"/>
              <a:t>      Manage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server</a:t>
            </a:r>
          </a:p>
          <a:p>
            <a:pPr marL="0" indent="0">
              <a:buNone/>
            </a:pPr>
            <a:r>
              <a:rPr lang="en-US" dirty="0"/>
              <a:t>Running on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cloud</a:t>
            </a:r>
          </a:p>
          <a:p>
            <a:pPr marL="0" indent="0">
              <a:buNone/>
            </a:pPr>
            <a:r>
              <a:rPr lang="en-US" dirty="0"/>
              <a:t>Or on-</a:t>
            </a:r>
            <a:r>
              <a:rPr lang="en-US" dirty="0" err="1"/>
              <a:t>prem</a:t>
            </a:r>
            <a:r>
              <a:rPr lang="en-US" dirty="0"/>
              <a:t> using: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hypervisor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storage</a:t>
            </a:r>
          </a:p>
          <a:p>
            <a:pPr marL="0" indent="0">
              <a:buNone/>
            </a:pPr>
            <a:r>
              <a:rPr lang="en-US" dirty="0"/>
              <a:t>            and 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 networking</a:t>
            </a:r>
            <a:endParaRPr lang="en-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9DB6C-BCAD-437E-949D-B7489F13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PowerShell: Manager of the Hybrid Cloud</a:t>
            </a:r>
            <a:endParaRPr lang="en-EN" sz="3200" dirty="0"/>
          </a:p>
        </p:txBody>
      </p:sp>
    </p:spTree>
    <p:extLst>
      <p:ext uri="{BB962C8B-B14F-4D97-AF65-F5344CB8AC3E}">
        <p14:creationId xmlns:p14="http://schemas.microsoft.com/office/powerpoint/2010/main" val="14014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EA0541-281C-417A-99FC-353C4A590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908B0A-24D3-4791-85EA-88D10102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7449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Inventor of PowerShell</a:t>
            </a:r>
          </a:p>
          <a:p>
            <a:endParaRPr lang="en-US" dirty="0"/>
          </a:p>
          <a:p>
            <a:r>
              <a:rPr lang="en-US" dirty="0"/>
              <a:t>Former Chief Architect for Windows Server</a:t>
            </a:r>
          </a:p>
          <a:p>
            <a:endParaRPr lang="en-US" dirty="0"/>
          </a:p>
          <a:p>
            <a:r>
              <a:rPr lang="en-US" dirty="0"/>
              <a:t>Chief Architect for Azure Infrastructure and Management</a:t>
            </a:r>
          </a:p>
          <a:p>
            <a:endParaRPr lang="en-US" dirty="0"/>
          </a:p>
          <a:p>
            <a:r>
              <a:rPr lang="en-US" dirty="0"/>
              <a:t>Twitter:  @</a:t>
            </a:r>
            <a:r>
              <a:rPr lang="en-US" dirty="0" err="1"/>
              <a:t>jsnover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Jeffrey Snover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Technical Fellow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6B85AF0-9417-4581-B1EF-FF0A021AEABA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20038" r="200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0728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C5FD0-48E0-413F-AB1E-D10E1F3F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Windows GUI     =&gt;  Automation</a:t>
            </a:r>
          </a:p>
          <a:p>
            <a:r>
              <a:rPr lang="en-US" sz="2400" dirty="0" err="1"/>
              <a:t>Mgmt</a:t>
            </a:r>
            <a:r>
              <a:rPr lang="en-US" sz="2400" dirty="0"/>
              <a:t> of Silos   =&gt;  </a:t>
            </a:r>
            <a:r>
              <a:rPr lang="en-US" sz="2400" dirty="0" err="1"/>
              <a:t>Mgmt</a:t>
            </a:r>
            <a:r>
              <a:rPr lang="en-US" sz="2400" dirty="0"/>
              <a:t> of the full portfolio</a:t>
            </a:r>
          </a:p>
          <a:p>
            <a:r>
              <a:rPr lang="en-US" sz="2400" dirty="0"/>
              <a:t>Traditional IT  =&gt;  DevOps</a:t>
            </a:r>
          </a:p>
          <a:p>
            <a:r>
              <a:rPr lang="en-US" sz="2400" dirty="0"/>
              <a:t>On Premises     =&gt;  Cloud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E045D-7F70-4FC3-84DB-0CD14703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PS Supports YOUR Transformative Changes</a:t>
            </a:r>
            <a:endParaRPr lang="en-EN" sz="3200" dirty="0"/>
          </a:p>
        </p:txBody>
      </p:sp>
    </p:spTree>
    <p:extLst>
      <p:ext uri="{BB962C8B-B14F-4D97-AF65-F5344CB8AC3E}">
        <p14:creationId xmlns:p14="http://schemas.microsoft.com/office/powerpoint/2010/main" val="28683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34963" y="1916113"/>
          <a:ext cx="11522075" cy="2326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9015">
                  <a:extLst>
                    <a:ext uri="{9D8B030D-6E8A-4147-A177-3AD203B41FA5}">
                      <a16:colId xmlns:a16="http://schemas.microsoft.com/office/drawing/2014/main" val="3387865414"/>
                    </a:ext>
                  </a:extLst>
                </a:gridCol>
                <a:gridCol w="6913060">
                  <a:extLst>
                    <a:ext uri="{9D8B030D-6E8A-4147-A177-3AD203B41FA5}">
                      <a16:colId xmlns:a16="http://schemas.microsoft.com/office/drawing/2014/main" val="3472169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i="0" dirty="0">
                        <a:latin typeface="Ubuntu Mono" panose="020B0509030602030204" pitchFamily="49" charset="0"/>
                      </a:endParaRP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endParaRPr lang="en-US" b="0" i="0">
                        <a:latin typeface="Ubuntu Mono" panose="020B0509030602030204" pitchFamily="49" charset="0"/>
                      </a:endParaRP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2071309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Ubuntu Mono" panose="020B0509030602030204" pitchFamily="49" charset="0"/>
                        </a:rPr>
                        <a:t>No playbook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Ubuntu Mono" panose="020B0509030602030204" pitchFamily="49" charset="0"/>
                        </a:rPr>
                        <a:t>Uncomfortable is the new norm</a:t>
                      </a: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4153059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Ubuntu Mono" panose="020B0509030602030204" pitchFamily="49" charset="0"/>
                        </a:rPr>
                        <a:t>New way of thinking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Ubuntu Mono" panose="020B0509030602030204" pitchFamily="49" charset="0"/>
                        </a:rPr>
                        <a:t>Go back to first principles</a:t>
                      </a: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520557456"/>
                  </a:ext>
                </a:extLst>
              </a:tr>
              <a:tr h="472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Ubuntu Mono" panose="020B0509030602030204" pitchFamily="49" charset="0"/>
                        </a:rPr>
                        <a:t>Failures WILL happen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Ubuntu Mono" panose="020B0509030602030204" pitchFamily="49" charset="0"/>
                        </a:rPr>
                        <a:t>Adopt a growth mindset</a:t>
                      </a: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53282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Ubuntu Mono" panose="020B0509030602030204" pitchFamily="49" charset="0"/>
                        </a:rPr>
                        <a:t>New identity and customers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Ubuntu Mono" panose="020B0509030602030204" pitchFamily="49" charset="0"/>
                        </a:rPr>
                        <a:t>Have courage and confidence in the path</a:t>
                      </a: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271814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Ubuntu Mono" panose="020B0509030602030204" pitchFamily="49" charset="0"/>
                        </a:rPr>
                        <a:t>Not everyone makes it</a:t>
                      </a:r>
                    </a:p>
                  </a:txBody>
                  <a:tcPr marL="121909" marR="121909"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Ubuntu Mono" panose="020B0509030602030204" pitchFamily="49" charset="0"/>
                        </a:rPr>
                        <a:t>Don’t let adverse facts </a:t>
                      </a:r>
                      <a:r>
                        <a:rPr lang="en-US" b="0" i="0" dirty="0">
                          <a:effectLst/>
                          <a:latin typeface="Ubuntu Mono" panose="020B0509030602030204" pitchFamily="49" charset="0"/>
                        </a:rPr>
                        <a:t>s</a:t>
                      </a:r>
                      <a:r>
                        <a:rPr lang="en-US" b="0" i="0">
                          <a:effectLst/>
                          <a:latin typeface="Ubuntu Mono" panose="020B0509030602030204" pitchFamily="49" charset="0"/>
                        </a:rPr>
                        <a:t>tand </a:t>
                      </a:r>
                      <a:r>
                        <a:rPr lang="en-US" b="0" i="0" dirty="0">
                          <a:effectLst/>
                          <a:latin typeface="Ubuntu Mono" panose="020B0509030602030204" pitchFamily="49" charset="0"/>
                        </a:rPr>
                        <a:t>in </a:t>
                      </a:r>
                      <a:r>
                        <a:rPr lang="en-US" b="0" i="0">
                          <a:effectLst/>
                          <a:latin typeface="Ubuntu Mono" panose="020B0509030602030204" pitchFamily="49" charset="0"/>
                        </a:rPr>
                        <a:t>the way </a:t>
                      </a:r>
                      <a:r>
                        <a:rPr lang="en-US" b="0" i="0" dirty="0">
                          <a:effectLst/>
                          <a:latin typeface="Ubuntu Mono" panose="020B0509030602030204" pitchFamily="49" charset="0"/>
                        </a:rPr>
                        <a:t>of </a:t>
                      </a:r>
                      <a:r>
                        <a:rPr lang="en-US" b="0" i="0">
                          <a:effectLst/>
                          <a:latin typeface="Ubuntu Mono" panose="020B0509030602030204" pitchFamily="49" charset="0"/>
                        </a:rPr>
                        <a:t>a good </a:t>
                      </a:r>
                      <a:r>
                        <a:rPr lang="en-US" b="0" i="0" dirty="0">
                          <a:effectLst/>
                          <a:latin typeface="Ubuntu Mono" panose="020B0509030602030204" pitchFamily="49" charset="0"/>
                        </a:rPr>
                        <a:t>d</a:t>
                      </a:r>
                      <a:r>
                        <a:rPr lang="en-US" b="0" i="0">
                          <a:effectLst/>
                          <a:latin typeface="Ubuntu Mono" panose="020B0509030602030204" pitchFamily="49" charset="0"/>
                        </a:rPr>
                        <a:t>ecision</a:t>
                      </a:r>
                      <a:endParaRPr lang="en-US" b="0" i="0" dirty="0">
                        <a:latin typeface="Ubuntu Mono" panose="020B0509030602030204" pitchFamily="49" charset="0"/>
                      </a:endParaRPr>
                    </a:p>
                  </a:txBody>
                  <a:tcPr marL="121909" marR="121909"/>
                </a:tc>
                <a:extLst>
                  <a:ext uri="{0D108BD9-81ED-4DB2-BD59-A6C34878D82A}">
                    <a16:rowId xmlns:a16="http://schemas.microsoft.com/office/drawing/2014/main" val="1058214449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Succeeding with Your Transformative Change</a:t>
            </a:r>
          </a:p>
        </p:txBody>
      </p:sp>
    </p:spTree>
    <p:extLst>
      <p:ext uri="{BB962C8B-B14F-4D97-AF65-F5344CB8AC3E}">
        <p14:creationId xmlns:p14="http://schemas.microsoft.com/office/powerpoint/2010/main" val="14418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PowerShell is:</a:t>
            </a:r>
          </a:p>
          <a:p>
            <a:pPr lvl="1"/>
            <a:r>
              <a:rPr lang="de-DE" dirty="0"/>
              <a:t>All about making YOU successful</a:t>
            </a:r>
          </a:p>
          <a:p>
            <a:pPr lvl="1"/>
            <a:r>
              <a:rPr lang="de-DE" dirty="0"/>
              <a:t>Widely used throughout the industry</a:t>
            </a:r>
          </a:p>
          <a:p>
            <a:pPr lvl="1"/>
            <a:r>
              <a:rPr lang="de-DE" dirty="0"/>
              <a:t>Transforming to enable you to solve bigger and harder problems</a:t>
            </a:r>
          </a:p>
          <a:p>
            <a:r>
              <a:rPr lang="de-DE" dirty="0"/>
              <a:t>So that you can be a hero and get rewarded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115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400285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284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E8351F-9E19-443F-BFF5-0BCB23D4F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today’s Monad Manifesto say?</a:t>
            </a:r>
          </a:p>
          <a:p>
            <a:r>
              <a:rPr lang="en-US" dirty="0"/>
              <a:t>What’s the next “big thing” in PowerShell?</a:t>
            </a:r>
          </a:p>
          <a:p>
            <a:r>
              <a:rPr lang="en-US" dirty="0"/>
              <a:t>What does the PowerShell team re-org mean?</a:t>
            </a:r>
          </a:p>
          <a:p>
            <a:r>
              <a:rPr lang="en-US" dirty="0"/>
              <a:t>Are we at the end of the Monad Manifesto?</a:t>
            </a:r>
            <a:endParaRPr lang="en-E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C4F87E-39E0-4DE1-A346-D605EC97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PS/</a:t>
            </a:r>
            <a:r>
              <a:rPr lang="en-US" dirty="0" err="1"/>
              <a:t>Devops</a:t>
            </a:r>
            <a:r>
              <a:rPr lang="en-US" dirty="0"/>
              <a:t> Summit AMA Questions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41596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B92A9-B267-4C5F-BFBF-818F8ED3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PowerShell Done?</a:t>
            </a:r>
            <a:endParaRPr lang="en-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7D7A3-152C-48F8-AEAE-A37AD2CAA9FD}"/>
              </a:ext>
            </a:extLst>
          </p:cNvPr>
          <p:cNvSpPr txBox="1"/>
          <p:nvPr/>
        </p:nvSpPr>
        <p:spPr>
          <a:xfrm>
            <a:off x="5231249" y="3009146"/>
            <a:ext cx="1082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YES!</a:t>
            </a:r>
            <a:endParaRPr lang="en-EN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61797-43E3-4F1B-A10F-143672965C5B}"/>
              </a:ext>
            </a:extLst>
          </p:cNvPr>
          <p:cNvSpPr txBox="1"/>
          <p:nvPr/>
        </p:nvSpPr>
        <p:spPr>
          <a:xfrm>
            <a:off x="5241572" y="3645025"/>
            <a:ext cx="1061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NO!</a:t>
            </a:r>
            <a:endParaRPr lang="en-E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0D4C8-5F16-429F-B6EA-A4B5B857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 Manifesto</a:t>
            </a:r>
            <a:endParaRPr lang="en-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F7AD8-D8D0-4C5C-B718-240E9D2A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335131"/>
            <a:ext cx="5395118" cy="498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4800-4A85-46D8-A002-3F261C9D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676400"/>
            <a:ext cx="11521280" cy="4632920"/>
          </a:xfrm>
        </p:spPr>
        <p:txBody>
          <a:bodyPr/>
          <a:lstStyle/>
          <a:p>
            <a:r>
              <a:rPr lang="en-US" sz="2400" dirty="0"/>
              <a:t>Automation Model</a:t>
            </a:r>
          </a:p>
          <a:p>
            <a:pPr lvl="1"/>
            <a:r>
              <a:rPr lang="en-US" sz="2000" dirty="0"/>
              <a:t>.NET, Script, Native (WMI), Workflows, </a:t>
            </a:r>
            <a:r>
              <a:rPr lang="en-US" sz="2000" dirty="0">
                <a:solidFill>
                  <a:srgbClr val="FFC000"/>
                </a:solidFill>
              </a:rPr>
              <a:t>Swagger</a:t>
            </a:r>
          </a:p>
          <a:p>
            <a:r>
              <a:rPr lang="en-US" sz="2400" dirty="0"/>
              <a:t>Shell</a:t>
            </a:r>
          </a:p>
          <a:p>
            <a:pPr lvl="1"/>
            <a:r>
              <a:rPr lang="en-US" sz="2000" dirty="0"/>
              <a:t>PowerShell.exe, </a:t>
            </a:r>
            <a:r>
              <a:rPr lang="en-US" sz="2000" dirty="0" err="1"/>
              <a:t>PowerShell_ISE</a:t>
            </a:r>
            <a:r>
              <a:rPr lang="en-US" sz="2000" dirty="0"/>
              <a:t>, </a:t>
            </a:r>
            <a:r>
              <a:rPr lang="en-US" sz="2000" dirty="0" err="1"/>
              <a:t>PSReadline</a:t>
            </a:r>
            <a:r>
              <a:rPr lang="en-US" sz="2000" dirty="0"/>
              <a:t>, VS, </a:t>
            </a:r>
            <a:r>
              <a:rPr lang="en-US" sz="2000" dirty="0">
                <a:solidFill>
                  <a:srgbClr val="FFC000"/>
                </a:solidFill>
              </a:rPr>
              <a:t>VS Code, Cloud Console</a:t>
            </a:r>
          </a:p>
          <a:p>
            <a:pPr lvl="1"/>
            <a:r>
              <a:rPr lang="en-US" sz="2000" dirty="0"/>
              <a:t>Ad hoc =&gt; Advanced scripting, Classes, Script Analyzer, </a:t>
            </a:r>
            <a:r>
              <a:rPr lang="en-US" sz="2000" dirty="0" err="1"/>
              <a:t>PSGallery</a:t>
            </a:r>
            <a:r>
              <a:rPr lang="en-US" sz="2000" dirty="0"/>
              <a:t>, Anti-Malware Integration, Security++</a:t>
            </a:r>
          </a:p>
          <a:p>
            <a:r>
              <a:rPr lang="en-US" sz="2400" dirty="0"/>
              <a:t>Remote Scripting</a:t>
            </a:r>
          </a:p>
          <a:p>
            <a:pPr lvl="1"/>
            <a:r>
              <a:rPr lang="en-US" sz="2000" dirty="0"/>
              <a:t>PSRP over WSMAN/</a:t>
            </a:r>
            <a:r>
              <a:rPr lang="en-US" sz="2000" dirty="0" err="1"/>
              <a:t>NamedPipes</a:t>
            </a:r>
            <a:r>
              <a:rPr lang="en-US" sz="2000" dirty="0"/>
              <a:t>/</a:t>
            </a:r>
            <a:r>
              <a:rPr lang="en-US" sz="2000" dirty="0" err="1"/>
              <a:t>VMBus</a:t>
            </a:r>
            <a:r>
              <a:rPr lang="en-US" sz="2000" dirty="0"/>
              <a:t>/</a:t>
            </a:r>
            <a:r>
              <a:rPr lang="en-US" sz="2000" dirty="0" err="1">
                <a:solidFill>
                  <a:srgbClr val="FFC000"/>
                </a:solidFill>
              </a:rPr>
              <a:t>OpenSSH</a:t>
            </a:r>
            <a:r>
              <a:rPr lang="en-US" sz="2000" dirty="0">
                <a:solidFill>
                  <a:srgbClr val="FFC000"/>
                </a:solidFill>
              </a:rPr>
              <a:t>, Remote Debugging</a:t>
            </a:r>
          </a:p>
          <a:p>
            <a:r>
              <a:rPr lang="en-US" sz="2400" dirty="0"/>
              <a:t>Management Models</a:t>
            </a:r>
          </a:p>
          <a:p>
            <a:pPr lvl="1"/>
            <a:r>
              <a:rPr lang="en-US" sz="2000" dirty="0"/>
              <a:t>Namespaces </a:t>
            </a:r>
            <a:r>
              <a:rPr lang="en-US" sz="2000" dirty="0">
                <a:solidFill>
                  <a:srgbClr val="FFC000"/>
                </a:solidFill>
              </a:rPr>
              <a:t>(SHIP)</a:t>
            </a:r>
            <a:r>
              <a:rPr lang="en-US" sz="2000" dirty="0"/>
              <a:t>, Jobs, JEA, </a:t>
            </a:r>
            <a:r>
              <a:rPr lang="en-US" sz="2000" dirty="0" err="1"/>
              <a:t>PSGet</a:t>
            </a:r>
            <a:r>
              <a:rPr lang="en-US" sz="2000" dirty="0"/>
              <a:t>, Pester/OVF, DSC</a:t>
            </a:r>
          </a:p>
          <a:p>
            <a:r>
              <a:rPr lang="en-US" sz="2400" dirty="0"/>
              <a:t>Management Console</a:t>
            </a:r>
          </a:p>
          <a:p>
            <a:pPr lvl="1"/>
            <a:r>
              <a:rPr lang="en-US" sz="2000" dirty="0"/>
              <a:t>Exchange Admin console, Server Manager, </a:t>
            </a:r>
            <a:r>
              <a:rPr lang="en-US" sz="2000" dirty="0" err="1"/>
              <a:t>PowerGUI</a:t>
            </a:r>
            <a:r>
              <a:rPr lang="en-US" sz="2000" dirty="0"/>
              <a:t>, </a:t>
            </a:r>
            <a:r>
              <a:rPr lang="en-US" sz="2000" dirty="0" err="1"/>
              <a:t>ShowUI</a:t>
            </a:r>
            <a:r>
              <a:rPr lang="en-US" sz="2000" dirty="0"/>
              <a:t>,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Honolulu</a:t>
            </a:r>
          </a:p>
          <a:p>
            <a:pPr lvl="1"/>
            <a:endParaRPr lang="en-E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FB92A9-B267-4C5F-BFBF-818F8ED3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PowerShell Done?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21513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B92A9-B267-4C5F-BFBF-818F8ED3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PowerShell Done?</a:t>
            </a:r>
            <a:endParaRPr lang="en-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7D7A3-152C-48F8-AEAE-A37AD2CAA9FD}"/>
              </a:ext>
            </a:extLst>
          </p:cNvPr>
          <p:cNvSpPr txBox="1"/>
          <p:nvPr/>
        </p:nvSpPr>
        <p:spPr>
          <a:xfrm>
            <a:off x="5447928" y="3429000"/>
            <a:ext cx="108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YES!</a:t>
            </a:r>
            <a:endParaRPr lang="en-EN" sz="4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8B118-7E8D-4FAB-A4D4-7255A7091C67}"/>
              </a:ext>
            </a:extLst>
          </p:cNvPr>
          <p:cNvSpPr txBox="1"/>
          <p:nvPr/>
        </p:nvSpPr>
        <p:spPr>
          <a:xfrm>
            <a:off x="2135560" y="4509121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PowerShell has achieved critical mass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as</a:t>
            </a:r>
            <a:r>
              <a:rPr lang="en-US" sz="2800" dirty="0">
                <a:solidFill>
                  <a:schemeClr val="bg1"/>
                </a:solidFill>
              </a:rPr>
              <a:t> a general purpose Windows Scripting tool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F8FD9D-2219-4293-9589-E2962628E79A}"/>
              </a:ext>
            </a:extLst>
          </p:cNvPr>
          <p:cNvSpPr/>
          <p:nvPr/>
        </p:nvSpPr>
        <p:spPr bwMode="auto">
          <a:xfrm>
            <a:off x="2351584" y="4482481"/>
            <a:ext cx="7488832" cy="1080119"/>
          </a:xfrm>
          <a:prstGeom prst="rect">
            <a:avLst/>
          </a:prstGeom>
          <a:solidFill>
            <a:srgbClr val="20386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EN" sz="280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C292F-70D1-4EBE-A9B4-C36E534C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. . .</a:t>
            </a:r>
            <a:br>
              <a:rPr lang="en-US" dirty="0"/>
            </a:br>
            <a:r>
              <a:rPr lang="en-US" dirty="0"/>
              <a:t>The Cloud Changes Everything</a:t>
            </a:r>
            <a:endParaRPr lang="en-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9FD30-ABF5-49C1-ACE7-8D7E50B32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E3178DEA-5BB8-7F41-8FDD-24736F537C7D}"/>
    </a:ext>
  </a:extLst>
</a:theme>
</file>

<file path=ppt/theme/theme2.xml><?xml version="1.0" encoding="utf-8"?>
<a:theme xmlns:a="http://schemas.openxmlformats.org/drawingml/2006/main" name="Speake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9BA296B9-ADA8-1740-BC36-F044CD904B5C}"/>
    </a:ext>
  </a:extLst>
</a:theme>
</file>

<file path=ppt/theme/theme3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Austin2017_Powerpoint_Roboto_0613" id="{83D09315-7A1D-9F44-A1AD-49760574B16D}" vid="{4A56D5F3-387A-2746-AA28-F3FCE5530FA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SpiceworldAustin2017_Presentation_Roboto_0614 (1)</Template>
  <TotalTime>106</TotalTime>
  <Words>708</Words>
  <Application>Microsoft Office PowerPoint</Application>
  <PresentationFormat>Widescreen</PresentationFormat>
  <Paragraphs>169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.LucidaGrandeUI</vt:lpstr>
      <vt:lpstr>Arial</vt:lpstr>
      <vt:lpstr>Calibri</vt:lpstr>
      <vt:lpstr>Courier New</vt:lpstr>
      <vt:lpstr>Gotham Book</vt:lpstr>
      <vt:lpstr>Roboto Medium</vt:lpstr>
      <vt:lpstr>Segoe UI Semibold</vt:lpstr>
      <vt:lpstr>Segoe UI Semilight</vt:lpstr>
      <vt:lpstr>Tahoma</vt:lpstr>
      <vt:lpstr>Ubuntu Mono</vt:lpstr>
      <vt:lpstr>Title Slides</vt:lpstr>
      <vt:lpstr>Speaker Slides</vt:lpstr>
      <vt:lpstr>Content Slides</vt:lpstr>
      <vt:lpstr>PowerShell: Paving the Path To Prosperity</vt:lpstr>
      <vt:lpstr>PowerPoint Presentation</vt:lpstr>
      <vt:lpstr>PowerPoint Presentation</vt:lpstr>
      <vt:lpstr>PS/Devops Summit AMA Questions</vt:lpstr>
      <vt:lpstr>Is PowerShell Done?</vt:lpstr>
      <vt:lpstr>Monad Manifesto</vt:lpstr>
      <vt:lpstr>Is PowerShell Done?</vt:lpstr>
      <vt:lpstr>Is PowerShell Done?</vt:lpstr>
      <vt:lpstr>But . . . The Cloud Changes Everything</vt:lpstr>
      <vt:lpstr>PowerShell: Manager of the Hybrid Cloud</vt:lpstr>
      <vt:lpstr>Is PowerShell Done?</vt:lpstr>
      <vt:lpstr>Hybrid Cloud Focus</vt:lpstr>
      <vt:lpstr>Architects View</vt:lpstr>
      <vt:lpstr>Types of Change</vt:lpstr>
      <vt:lpstr>Transformational Changes Are Hard</vt:lpstr>
      <vt:lpstr>Easy To Fail at Transformative Change</vt:lpstr>
      <vt:lpstr>Transformation Requires A Growth Mindset</vt:lpstr>
      <vt:lpstr>Examples of Transformative Change</vt:lpstr>
      <vt:lpstr>Core PowerShell  is a Transformative Change</vt:lpstr>
      <vt:lpstr>PowerShell: Manager of the Hybrid Cloud</vt:lpstr>
      <vt:lpstr>Core PowerShell is Open Sourced</vt:lpstr>
      <vt:lpstr>Core PowerShell Runs On Linux and Windows</vt:lpstr>
      <vt:lpstr>OSS: Editor Services &amp; VSCode </vt:lpstr>
      <vt:lpstr>Core PowerShell &amp; DevOps </vt:lpstr>
      <vt:lpstr>Core PowerShell In Azure </vt:lpstr>
      <vt:lpstr>Is PowerShell Done?</vt:lpstr>
      <vt:lpstr>Hybrid Cloud Focus</vt:lpstr>
      <vt:lpstr>PowerShell: Manager of the Hybrid Cloud</vt:lpstr>
      <vt:lpstr>WHY?</vt:lpstr>
      <vt:lpstr>PS Supports YOUR Transformative Changes</vt:lpstr>
      <vt:lpstr>Succeeding with Your Transformative Change</vt:lpstr>
      <vt:lpstr>Summary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 2 lines CENTERED</dc:title>
  <dc:creator>Matthew Kohn</dc:creator>
  <cp:lastModifiedBy>Jeffrey Snover</cp:lastModifiedBy>
  <cp:revision>13</cp:revision>
  <cp:lastPrinted>2017-04-07T16:57:56Z</cp:lastPrinted>
  <dcterms:created xsi:type="dcterms:W3CDTF">2017-06-16T17:11:53Z</dcterms:created>
  <dcterms:modified xsi:type="dcterms:W3CDTF">2017-10-10T16:45:16Z</dcterms:modified>
</cp:coreProperties>
</file>